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69" r:id="rId8"/>
    <p:sldId id="260" r:id="rId9"/>
    <p:sldId id="263" r:id="rId10"/>
    <p:sldId id="261" r:id="rId11"/>
    <p:sldId id="264" r:id="rId12"/>
    <p:sldId id="262" r:id="rId13"/>
    <p:sldId id="265" r:id="rId14"/>
    <p:sldId id="274" r:id="rId15"/>
    <p:sldId id="275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03.03.2019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 smtClean="0"/>
              <a:t>Урок-семинар </a:t>
            </a:r>
            <a:r>
              <a:rPr lang="ru-RU" sz="8000" dirty="0"/>
              <a:t>на </a:t>
            </a:r>
            <a:r>
              <a:rPr lang="ru-RU" sz="8000" dirty="0" smtClean="0"/>
              <a:t>тему: </a:t>
            </a:r>
            <a:r>
              <a:rPr lang="ru-RU" sz="8000" dirty="0"/>
              <a:t>«Россия в XVI веке»</a:t>
            </a:r>
          </a:p>
        </p:txBody>
      </p:sp>
    </p:spTree>
    <p:extLst>
      <p:ext uri="{BB962C8B-B14F-4D97-AF65-F5344CB8AC3E}">
        <p14:creationId xmlns:p14="http://schemas.microsoft.com/office/powerpoint/2010/main" xmlns="" val="9180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4485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81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642" y="260648"/>
            <a:ext cx="593803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44208" y="4653136"/>
            <a:ext cx="2279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/>
              <a:t>Васко</a:t>
            </a:r>
            <a:r>
              <a:rPr lang="ru-RU" sz="3600" dirty="0"/>
              <a:t> да Гама</a:t>
            </a:r>
          </a:p>
        </p:txBody>
      </p:sp>
    </p:spTree>
    <p:extLst>
      <p:ext uri="{BB962C8B-B14F-4D97-AF65-F5344CB8AC3E}">
        <p14:creationId xmlns:p14="http://schemas.microsoft.com/office/powerpoint/2010/main" xmlns="" val="40056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6253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423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5112568" cy="624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5" y="5013176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/>
              <a:t>Америго</a:t>
            </a:r>
            <a:r>
              <a:rPr lang="ru-RU" sz="4000" dirty="0"/>
              <a:t> </a:t>
            </a:r>
            <a:r>
              <a:rPr lang="ru-RU" sz="4000" dirty="0" err="1" smtClean="0"/>
              <a:t>Веспуччи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7746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8568952" cy="4447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Опорой власти самодержца являлся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государев двор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— правящая верхушка московского общества. В него входили представители старых боярских родов (Шереметевы, Морозовы, Салтыковы, Бутурлины и др.), а также перешедшие на московскую службу князья ярославские, Оболенские, суздальские, ростовские и их бояре.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Казна ведала сбором государевых налогов и архивом. Учреждения —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дворцы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(Большой, Новгородский, Тверской, Калужский) управляли личным хозяйством великого князя, принадлежавшими ему дворцовыми землями и бывшими независимыми княжествами. К XVI в. на основе дворцов возникли специальные центральные органы управления —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приказы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 При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дворцах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и казне служили опытные чиновники —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дьяки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и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подьячие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которые вели государственную документацию — посольские, разрядные, писцовые книги. 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82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016" y="404664"/>
            <a:ext cx="8565464" cy="4801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К XVI в. на основе дворцов возникли специальные центральные органы управления — приказы. При дворцах и казне служили опытные чиновники — дьяки и подьячие, которые вели государственную документацию — посольские, разрядные, писцовые книги. Дворецкие творили суд, занимались обменом и межеванием (определением границ) великокняжеских земель. Они же контролировали деятельность наместников и волостелей, которых государь ставил во главе новых территориальных единиц —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уездов,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делившихся на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станы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и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волости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Деятельность наместников на такой должности —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кормлении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регулировалась </a:t>
            </a:r>
            <a:r>
              <a:rPr lang="ru-RU" sz="2000" b="1" u="sng" dirty="0">
                <a:latin typeface="Calibri"/>
                <a:ea typeface="Calibri"/>
                <a:cs typeface="Times New Roman"/>
              </a:rPr>
              <a:t>уставными грамотами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. Эти документы определяли полномочия и размер содержания — «корма», который предоставляло местное население деньгами и продуктами — хлебом, мясом, рыбой, овсом и т. п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072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 июне месяце </a:t>
            </a:r>
            <a:r>
              <a:rPr lang="ru-RU" sz="3600" b="1" u="sng" dirty="0" smtClean="0"/>
              <a:t>1551 </a:t>
            </a:r>
            <a:r>
              <a:rPr lang="ru-RU" sz="3600" dirty="0"/>
              <a:t>г. царь и Великий Князь всея Руси </a:t>
            </a:r>
            <a:r>
              <a:rPr lang="ru-RU" sz="3600" b="1" u="sng" dirty="0"/>
              <a:t>Иван Васильевич</a:t>
            </a:r>
            <a:r>
              <a:rPr lang="ru-RU" sz="3600" dirty="0"/>
              <a:t> со своими детьми и боярами этот </a:t>
            </a:r>
            <a:r>
              <a:rPr lang="ru-RU" sz="3600" b="1" u="sng" dirty="0"/>
              <a:t>Судебник </a:t>
            </a:r>
            <a:r>
              <a:rPr lang="ru-RU" sz="3600" dirty="0"/>
              <a:t>утвердил: как судить боярам и окольничим</a:t>
            </a:r>
            <a:r>
              <a:rPr lang="ru-RU" sz="3600" dirty="0" smtClean="0"/>
              <a:t>, </a:t>
            </a:r>
            <a:r>
              <a:rPr lang="ru-RU" sz="3600" dirty="0"/>
              <a:t>и дворецким, и казначеем, и дьякам и всяким приказным людям, и по городам наместникам, и по волостям волостелям, и их </a:t>
            </a:r>
            <a:r>
              <a:rPr lang="ru-RU" sz="3600" dirty="0" smtClean="0"/>
              <a:t>тиунам </a:t>
            </a:r>
            <a:r>
              <a:rPr lang="ru-RU" sz="3600" dirty="0"/>
              <a:t>и всяким судьям. </a:t>
            </a:r>
          </a:p>
        </p:txBody>
      </p:sp>
    </p:spTree>
    <p:extLst>
      <p:ext uri="{BB962C8B-B14F-4D97-AF65-F5344CB8AC3E}">
        <p14:creationId xmlns:p14="http://schemas.microsoft.com/office/powerpoint/2010/main" xmlns="" val="1281700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1222"/>
            <a:ext cx="8640960" cy="629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692696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« </a:t>
            </a:r>
            <a:r>
              <a:rPr lang="ru-RU" sz="9600" dirty="0">
                <a:solidFill>
                  <a:schemeClr val="bg1"/>
                </a:solidFill>
              </a:rPr>
              <a:t>Реформы Ивана Грозного</a:t>
            </a:r>
            <a:r>
              <a:rPr lang="ru-RU" sz="5400" dirty="0" smtClean="0">
                <a:solidFill>
                  <a:schemeClr val="bg1"/>
                </a:solidFill>
              </a:rPr>
              <a:t>».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798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5496"/>
            <a:ext cx="8496944" cy="620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1" y="692696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</a:rPr>
              <a:t>Внешняя политика Ивана Грозного</a:t>
            </a:r>
          </a:p>
        </p:txBody>
      </p:sp>
    </p:spTree>
    <p:extLst>
      <p:ext uri="{BB962C8B-B14F-4D97-AF65-F5344CB8AC3E}">
        <p14:creationId xmlns:p14="http://schemas.microsoft.com/office/powerpoint/2010/main" xmlns="" val="341119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5273"/>
            <a:ext cx="8568952" cy="623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836712"/>
            <a:ext cx="72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Опричнина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38234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74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russian7.ru/wp-content/uploads/2012/06/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69982"/>
            <a:ext cx="4807514" cy="6788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9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°ÑÑÐ¸Ð½ÐºÐ¸ Ð¿Ð¾ Ð·Ð°Ð¿ÑÐ¾ÑÑ Ð¼Ð¾Ð½Ð°Ñ ÑÐ¸Ð»Ð¾ÑÐµ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601918" cy="6331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535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568952" cy="630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159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568" y="188640"/>
            <a:ext cx="5040560" cy="634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4" y="5013176"/>
            <a:ext cx="3024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Христофор Колумб</a:t>
            </a:r>
          </a:p>
        </p:txBody>
      </p:sp>
    </p:spTree>
    <p:extLst>
      <p:ext uri="{BB962C8B-B14F-4D97-AF65-F5344CB8AC3E}">
        <p14:creationId xmlns:p14="http://schemas.microsoft.com/office/powerpoint/2010/main" xmlns="" val="31003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293</TotalTime>
  <Words>328</Words>
  <Application>Microsoft Office PowerPoint</Application>
  <PresentationFormat>Экран (4:3)</PresentationFormat>
  <Paragraphs>12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22</cp:revision>
  <dcterms:created xsi:type="dcterms:W3CDTF">2019-02-25T18:42:23Z</dcterms:created>
  <dcterms:modified xsi:type="dcterms:W3CDTF">2019-03-03T12:15:20Z</dcterms:modified>
</cp:coreProperties>
</file>