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76" r:id="rId12"/>
    <p:sldId id="265" r:id="rId13"/>
    <p:sldId id="266" r:id="rId14"/>
    <p:sldId id="267" r:id="rId15"/>
    <p:sldId id="283" r:id="rId16"/>
    <p:sldId id="281" r:id="rId17"/>
    <p:sldId id="282" r:id="rId18"/>
    <p:sldId id="284" r:id="rId19"/>
    <p:sldId id="285" r:id="rId20"/>
    <p:sldId id="277" r:id="rId21"/>
    <p:sldId id="286" r:id="rId22"/>
    <p:sldId id="287" r:id="rId23"/>
    <p:sldId id="269" r:id="rId24"/>
    <p:sldId id="270" r:id="rId25"/>
    <p:sldId id="271" r:id="rId26"/>
    <p:sldId id="272" r:id="rId27"/>
    <p:sldId id="288" r:id="rId28"/>
    <p:sldId id="289" r:id="rId29"/>
    <p:sldId id="290" r:id="rId30"/>
    <p:sldId id="291" r:id="rId31"/>
    <p:sldId id="292" r:id="rId32"/>
    <p:sldId id="278" r:id="rId33"/>
    <p:sldId id="273" r:id="rId34"/>
    <p:sldId id="279" r:id="rId35"/>
    <p:sldId id="274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564D8-55AA-4171-858E-9C6B6B3E4AE2}" type="datetimeFigureOut">
              <a:rPr lang="ru-RU" smtClean="0"/>
              <a:t>04.02.2024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074C5-EED9-4E5F-8992-B8B59B8C21DA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074C5-EED9-4E5F-8992-B8B59B8C21DA}" type="slidenum">
              <a:rPr lang="ru-RU" smtClean="0"/>
              <a:t>23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2265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05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8465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6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3309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6832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6428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1922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050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4668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262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79894-7500-497D-8A5D-7327F747895C}" type="datetimeFigureOut">
              <a:rPr lang="ru-RU" smtClean="0"/>
              <a:pPr/>
              <a:t>04.02.2024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3F180-BF51-40FC-8C79-FE8EC824CC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11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33265" y="1378424"/>
            <a:ext cx="590948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Математическая</a:t>
            </a:r>
          </a:p>
          <a:p>
            <a:pPr algn="ctr"/>
            <a:r>
              <a:rPr lang="ru-RU" sz="60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</a:rPr>
              <a:t>викторина</a:t>
            </a:r>
            <a:endParaRPr lang="ru-RU" sz="6000" b="1" cap="none" spc="0" dirty="0">
              <a:ln w="22225">
                <a:solidFill>
                  <a:srgbClr val="7030A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48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6479" y="300251"/>
            <a:ext cx="4312689" cy="5292263"/>
          </a:xfrm>
          <a:solidFill>
            <a:srgbClr val="FFCCFF"/>
          </a:solidFill>
          <a:effectLst>
            <a:softEdge rad="127000"/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1-й капитан</a:t>
            </a:r>
          </a:p>
          <a:p>
            <a:pPr marL="0" indent="0" algn="ctr">
              <a:buNone/>
            </a:pPr>
            <a:r>
              <a:rPr lang="ru-RU" sz="3200" dirty="0" smtClean="0"/>
              <a:t>Построить точки</a:t>
            </a:r>
          </a:p>
          <a:p>
            <a:pPr marL="0" indent="0" algn="ctr">
              <a:buNone/>
            </a:pPr>
            <a:r>
              <a:rPr lang="ru-RU" sz="3200" dirty="0" smtClean="0"/>
              <a:t>А (-2;-3), В (-3;3), С (2;6), </a:t>
            </a:r>
            <a:r>
              <a:rPr lang="en-US" sz="3200" dirty="0" smtClean="0"/>
              <a:t>D </a:t>
            </a:r>
            <a:r>
              <a:rPr lang="ru-RU" sz="3200" dirty="0" smtClean="0"/>
              <a:t>(7;3), Е (6;-3)</a:t>
            </a:r>
          </a:p>
          <a:p>
            <a:pPr marL="0" indent="0" algn="ctr">
              <a:buNone/>
            </a:pPr>
            <a:r>
              <a:rPr lang="ru-RU" sz="3200" dirty="0" smtClean="0"/>
              <a:t>Соединить точки </a:t>
            </a:r>
          </a:p>
          <a:p>
            <a:pPr marL="0" indent="0" algn="ctr">
              <a:buNone/>
            </a:pPr>
            <a:r>
              <a:rPr lang="ru-RU" sz="3200" dirty="0" smtClean="0"/>
              <a:t>(А и С) (С и Е) (Е и В) </a:t>
            </a:r>
          </a:p>
          <a:p>
            <a:pPr marL="0" indent="0" algn="ctr">
              <a:buNone/>
            </a:pPr>
            <a:r>
              <a:rPr lang="ru-RU" sz="3200" dirty="0" smtClean="0"/>
              <a:t>(В и </a:t>
            </a:r>
            <a:r>
              <a:rPr lang="en-US" sz="3200" dirty="0" smtClean="0"/>
              <a:t>D) (D</a:t>
            </a:r>
            <a:r>
              <a:rPr lang="ru-RU" sz="3200" dirty="0" smtClean="0"/>
              <a:t> и А)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449168" y="300252"/>
            <a:ext cx="4599297" cy="5292263"/>
          </a:xfrm>
          <a:solidFill>
            <a:schemeClr val="accent6">
              <a:lumMod val="40000"/>
              <a:lumOff val="60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2-й капитан</a:t>
            </a:r>
          </a:p>
          <a:p>
            <a:pPr marL="0" indent="0" algn="ctr">
              <a:buNone/>
            </a:pPr>
            <a:r>
              <a:rPr lang="ru-RU" sz="3200" dirty="0" smtClean="0"/>
              <a:t>Построить точки</a:t>
            </a:r>
          </a:p>
          <a:p>
            <a:pPr marL="0" indent="0" algn="ctr">
              <a:buNone/>
            </a:pPr>
            <a:r>
              <a:rPr lang="ru-RU" sz="3200" dirty="0" smtClean="0"/>
              <a:t>А (-2;-2), В (-2; -4), С (2;7), </a:t>
            </a:r>
            <a:r>
              <a:rPr lang="en-US" sz="3200" dirty="0" smtClean="0"/>
              <a:t>D (6;4), E (6;-2)</a:t>
            </a:r>
          </a:p>
          <a:p>
            <a:pPr marL="0" indent="0" algn="ctr">
              <a:buNone/>
            </a:pPr>
            <a:r>
              <a:rPr lang="ru-RU" sz="3200" dirty="0"/>
              <a:t>Соединить точки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(</a:t>
            </a:r>
            <a:r>
              <a:rPr lang="ru-RU" sz="3200" dirty="0" smtClean="0"/>
              <a:t>В и</a:t>
            </a:r>
            <a:r>
              <a:rPr lang="en-US" sz="3200" dirty="0" smtClean="0"/>
              <a:t> D</a:t>
            </a:r>
            <a:r>
              <a:rPr lang="ru-RU" sz="3200" dirty="0" smtClean="0"/>
              <a:t>) </a:t>
            </a:r>
            <a:r>
              <a:rPr lang="en-US" sz="3200" dirty="0"/>
              <a:t>(D</a:t>
            </a:r>
            <a:r>
              <a:rPr lang="ru-RU" sz="3200" dirty="0"/>
              <a:t> и </a:t>
            </a:r>
            <a:r>
              <a:rPr lang="en-US" sz="3200" dirty="0"/>
              <a:t>E</a:t>
            </a:r>
            <a:r>
              <a:rPr lang="ru-RU" sz="3200" dirty="0"/>
              <a:t>)</a:t>
            </a:r>
            <a:r>
              <a:rPr lang="en-US" sz="3200" dirty="0"/>
              <a:t> </a:t>
            </a:r>
            <a:r>
              <a:rPr lang="ru-RU" sz="3200" dirty="0" smtClean="0"/>
              <a:t>(Е и А)</a:t>
            </a:r>
            <a:r>
              <a:rPr lang="ru-RU" sz="3200" dirty="0" smtClean="0"/>
              <a:t> 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3200" dirty="0" smtClean="0"/>
              <a:t>(</a:t>
            </a:r>
            <a:r>
              <a:rPr lang="ru-RU" sz="3200" dirty="0" smtClean="0"/>
              <a:t>А и В)</a:t>
            </a:r>
            <a:r>
              <a:rPr lang="ru-RU" sz="3200" dirty="0" smtClean="0"/>
              <a:t>  </a:t>
            </a:r>
            <a:r>
              <a:rPr lang="ru-RU" sz="3200" dirty="0" smtClean="0"/>
              <a:t>(</a:t>
            </a:r>
            <a:r>
              <a:rPr lang="ru-RU" sz="3200" dirty="0"/>
              <a:t>В и </a:t>
            </a:r>
            <a:r>
              <a:rPr lang="en-US" sz="3200" dirty="0" smtClean="0"/>
              <a:t>C) (C </a:t>
            </a:r>
            <a:r>
              <a:rPr lang="ru-RU" sz="3200" dirty="0" smtClean="0"/>
              <a:t>и </a:t>
            </a:r>
            <a:r>
              <a:rPr lang="en-US" sz="3200" dirty="0" smtClean="0"/>
              <a:t>D</a:t>
            </a:r>
            <a:r>
              <a:rPr lang="en-US" sz="3200" dirty="0" smtClean="0"/>
              <a:t>)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2136" y="5823755"/>
            <a:ext cx="8502555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А команды рисуют дворец науки, используя только геометрические фигуры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604642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92019" cy="3551781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4</a:t>
            </a:r>
            <a:r>
              <a:rPr lang="ru-RU" sz="66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. </a:t>
            </a:r>
            <a:r>
              <a:rPr lang="ru-RU" sz="66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Кроссворд</a:t>
            </a:r>
          </a:p>
        </p:txBody>
      </p:sp>
    </p:spTree>
    <p:extLst>
      <p:ext uri="{BB962C8B-B14F-4D97-AF65-F5344CB8AC3E}">
        <p14:creationId xmlns:p14="http://schemas.microsoft.com/office/powerpoint/2010/main" xmlns="" val="2008956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" y="423081"/>
            <a:ext cx="8789159" cy="6237025"/>
          </a:xfrm>
          <a:solidFill>
            <a:schemeClr val="accent4">
              <a:lumMod val="40000"/>
              <a:lumOff val="60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u="sng" dirty="0" smtClean="0"/>
              <a:t>По горизонтали: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Часть прямой ограниченной с одной стороны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1/24 часть суток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Прибор для измерения углов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Не целое число</a:t>
            </a:r>
          </a:p>
          <a:p>
            <a:pPr marL="0" indent="0" algn="ctr">
              <a:buNone/>
            </a:pPr>
            <a:r>
              <a:rPr lang="ru-RU" u="sng" dirty="0" smtClean="0"/>
              <a:t>По вертикали:</a:t>
            </a:r>
          </a:p>
          <a:p>
            <a:pPr marL="0" indent="0">
              <a:buNone/>
            </a:pPr>
            <a:r>
              <a:rPr lang="ru-RU" dirty="0" smtClean="0"/>
              <a:t>5. Результат сложения</a:t>
            </a:r>
          </a:p>
          <a:p>
            <a:pPr marL="0" indent="0">
              <a:buNone/>
            </a:pPr>
            <a:r>
              <a:rPr lang="ru-RU" dirty="0" smtClean="0"/>
              <a:t>6. Результат деления</a:t>
            </a:r>
          </a:p>
          <a:p>
            <a:pPr marL="0" indent="0">
              <a:buNone/>
            </a:pPr>
            <a:r>
              <a:rPr lang="ru-RU" dirty="0" smtClean="0"/>
              <a:t>7. Наименьшее натуральное число.</a:t>
            </a:r>
          </a:p>
          <a:p>
            <a:pPr marL="0" indent="0">
              <a:buNone/>
            </a:pPr>
            <a:r>
              <a:rPr lang="ru-RU" dirty="0" smtClean="0"/>
              <a:t>8. Отрезок, соединяющий центр окружности с точкой на окружности.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7831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1568232"/>
              </p:ext>
            </p:extLst>
          </p:nvPr>
        </p:nvGraphicFramePr>
        <p:xfrm>
          <a:off x="518613" y="259310"/>
          <a:ext cx="810677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  <a:gridCol w="623598"/>
              </a:tblGrid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Л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У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Ч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gridSpan="6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 rowSpan="2" grid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162">
                <a:tc gridSpan="2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С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Д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Т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Н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С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П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О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Т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И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Н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У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gridSpan="4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Н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Д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Р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О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Б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Ь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М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И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И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Е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М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Ц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У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Ч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С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А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ysClr val="windowText" lastClr="000000"/>
                          </a:solidFill>
                        </a:rPr>
                        <a:t>С</a:t>
                      </a:r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10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9162">
                <a:tc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10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36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784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390" y="1429652"/>
            <a:ext cx="5390865" cy="1995937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</a:rPr>
              <a:t>5</a:t>
            </a:r>
            <a:r>
              <a:rPr lang="ru-RU" sz="5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</a:rPr>
              <a:t>.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Математика в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стихах</a:t>
            </a:r>
            <a:endParaRPr lang="ru-RU" sz="5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52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omb/>
      </p:transition>
    </mc:Choice>
    <mc:Fallback>
      <p:transition spd="slow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43790" y="1039683"/>
            <a:ext cx="6506668" cy="834087"/>
          </a:xfrm>
        </p:spPr>
        <p:txBody>
          <a:bodyPr>
            <a:normAutofit fontScale="90000"/>
          </a:bodyPr>
          <a:lstStyle/>
          <a:p>
            <a:pPr lvl="0"/>
            <a:r>
              <a:rPr lang="ru-RU" sz="6000" b="1" dirty="0" smtClean="0"/>
              <a:t>1 балл –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083633" y="1750674"/>
            <a:ext cx="5216577" cy="3256041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4000" dirty="0" smtClean="0"/>
              <a:t>Два сына и два отца Съели по два яйца.</a:t>
            </a:r>
          </a:p>
          <a:p>
            <a:pPr>
              <a:buNone/>
            </a:pPr>
            <a:r>
              <a:rPr lang="ru-RU" sz="4000" dirty="0" smtClean="0"/>
              <a:t>  По </a:t>
            </a:r>
            <a:r>
              <a:rPr lang="ru-RU" sz="4000" dirty="0" smtClean="0"/>
              <a:t>сколько яиц съел каждый?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3791" y="829822"/>
            <a:ext cx="5817120" cy="74414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/>
              <a:t>2 </a:t>
            </a:r>
            <a:r>
              <a:rPr lang="ru-RU" sz="6000" b="1" dirty="0" smtClean="0"/>
              <a:t>балла –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8603" y="1825626"/>
            <a:ext cx="5336500" cy="3465902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4000" dirty="0" smtClean="0"/>
              <a:t>О какой фигуре идет речь? Мне служит головой вершина. А то , что вы считаете ногами, Все называют сторонами.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830" y="814831"/>
            <a:ext cx="6101932" cy="729155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/>
              <a:t>3 </a:t>
            </a:r>
            <a:r>
              <a:rPr lang="ru-RU" sz="6000" b="1" dirty="0" smtClean="0"/>
              <a:t>балла –</a:t>
            </a: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73574" y="1765666"/>
            <a:ext cx="5727180" cy="3480892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О </a:t>
            </a:r>
            <a:r>
              <a:rPr lang="ru-RU" sz="4000" dirty="0" smtClean="0"/>
              <a:t>какой фигуре идет </a:t>
            </a:r>
            <a:r>
              <a:rPr lang="ru-RU" sz="4000" dirty="0" smtClean="0"/>
              <a:t>речь?</a:t>
            </a:r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ru-RU" sz="4000" dirty="0" smtClean="0"/>
              <a:t> Я </a:t>
            </a:r>
            <a:r>
              <a:rPr lang="ru-RU" sz="4000" dirty="0" smtClean="0"/>
              <a:t>– невидимка! В этом суть моя. Хотя меня нельзя измерить, настолько я ничтожна и мала.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3652" y="679920"/>
            <a:ext cx="5502327" cy="107393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/>
              <a:t>4 </a:t>
            </a:r>
            <a:r>
              <a:rPr lang="ru-RU" sz="6000" b="1" dirty="0" smtClean="0"/>
              <a:t>балла –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023671" y="1825624"/>
            <a:ext cx="5516381" cy="2341641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 smtClean="0"/>
              <a:t>Двое </a:t>
            </a:r>
            <a:r>
              <a:rPr lang="ru-RU" sz="4000" dirty="0" smtClean="0"/>
              <a:t>пошли – 3 гвоздя нашли.</a:t>
            </a:r>
          </a:p>
          <a:p>
            <a:pPr>
              <a:buNone/>
            </a:pPr>
            <a:r>
              <a:rPr lang="ru-RU" sz="4000" dirty="0" smtClean="0"/>
              <a:t>  Следом </a:t>
            </a:r>
            <a:r>
              <a:rPr lang="ru-RU" sz="4000" dirty="0" smtClean="0"/>
              <a:t>четверо пойдут – много ли гвоздей найдут?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6000" b="1" dirty="0" smtClean="0"/>
              <a:t>5 </a:t>
            </a:r>
            <a:r>
              <a:rPr lang="ru-RU" sz="6000" b="1" dirty="0" smtClean="0"/>
              <a:t>баллов –</a:t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58583" y="1780655"/>
            <a:ext cx="5922052" cy="2881286"/>
          </a:xfrm>
        </p:spPr>
        <p:txBody>
          <a:bodyPr/>
          <a:lstStyle/>
          <a:p>
            <a:r>
              <a:rPr lang="ru-RU" dirty="0" smtClean="0"/>
              <a:t>Мельница </a:t>
            </a:r>
            <a:r>
              <a:rPr lang="ru-RU" dirty="0" smtClean="0"/>
              <a:t>12 мер </a:t>
            </a:r>
            <a:r>
              <a:rPr lang="ru-RU" dirty="0" smtClean="0"/>
              <a:t>овса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Размелет в полтора часа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Теперь скажи: в какой же </a:t>
            </a:r>
            <a:r>
              <a:rPr lang="ru-RU" dirty="0" smtClean="0"/>
              <a:t>срок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16 мер исполнить ей урок?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2133" y="2039287"/>
            <a:ext cx="4107976" cy="2123658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r>
              <a:rPr lang="ru-RU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.Веселые </a:t>
            </a:r>
            <a:endParaRPr lang="ru-RU" sz="66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вопросы</a:t>
            </a:r>
            <a:endParaRPr lang="ru-RU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164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010383" cy="4370647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</a:rPr>
              <a:t>6</a:t>
            </a:r>
            <a:r>
              <a:rPr lang="ru-RU" sz="5400" b="1" dirty="0" smtClean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</a:rPr>
              <a:t>. </a:t>
            </a:r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</a:rPr>
              <a:t>Мысли </a:t>
            </a:r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</a:rPr>
              <a:t>логически</a:t>
            </a:r>
            <a:endParaRPr lang="ru-RU" sz="5400" b="1" dirty="0">
              <a:ln w="22225">
                <a:solidFill>
                  <a:srgbClr val="7030A0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7039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1 </a:t>
            </a:r>
            <a:r>
              <a:rPr lang="ru-RU" sz="6000" b="1" dirty="0" smtClean="0"/>
              <a:t>балл –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/>
          <a:lstStyle/>
          <a:p>
            <a:pPr lvl="0"/>
            <a:r>
              <a:rPr lang="ru-RU" sz="4000" dirty="0" smtClean="0"/>
              <a:t>Если в 12 часов ночи идет дождь, то можно ли через 72 часа ожидать солнца?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2 балла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 </a:t>
            </a:r>
            <a:r>
              <a:rPr lang="ru-RU" sz="4000" dirty="0" smtClean="0"/>
              <a:t>Портной имеет кусок сукна в 16 м, от которого он отрезает ежедневно по </a:t>
            </a:r>
            <a:r>
              <a:rPr lang="ru-RU" sz="4000" dirty="0" smtClean="0"/>
              <a:t>2м</a:t>
            </a:r>
            <a:r>
              <a:rPr lang="ru-RU" sz="4000" dirty="0" smtClean="0"/>
              <a:t>.</a:t>
            </a:r>
          </a:p>
          <a:p>
            <a:pPr>
              <a:buNone/>
            </a:pPr>
            <a:r>
              <a:rPr lang="ru-RU" sz="4000" dirty="0" smtClean="0"/>
              <a:t>   По </a:t>
            </a:r>
            <a:r>
              <a:rPr lang="ru-RU" sz="4000" dirty="0" smtClean="0"/>
              <a:t>истечении скольких дней он отрежет последний кусок?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630" y="928048"/>
            <a:ext cx="5636525" cy="51397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7000" dirty="0" smtClean="0"/>
              <a:t>3 </a:t>
            </a:r>
            <a:r>
              <a:rPr lang="ru-RU" sz="7000" dirty="0" smtClean="0"/>
              <a:t>балла-</a:t>
            </a:r>
          </a:p>
          <a:p>
            <a:pPr marL="0" indent="0"/>
            <a:r>
              <a:rPr lang="ru-RU" sz="3600" dirty="0" smtClean="0"/>
              <a:t>Вчера мой знакомый попал под дождь. Ни шляпы , ни зонта он с собой не взял. Укрыться от дождя было негде. Когда он добрался домой , вода с него лилась ручьями, но ни один волос на его голове не промок. Почему?</a:t>
            </a:r>
          </a:p>
          <a:p>
            <a:pPr marL="0" indent="0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372439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8926" y="941696"/>
            <a:ext cx="5445456" cy="531715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4400" b="1" dirty="0" smtClean="0"/>
              <a:t>4 балла –</a:t>
            </a:r>
          </a:p>
          <a:p>
            <a:pPr marL="0" indent="0"/>
            <a:r>
              <a:rPr lang="ru-RU" sz="4400" dirty="0" smtClean="0"/>
              <a:t> </a:t>
            </a:r>
            <a:r>
              <a:rPr lang="ru-RU" sz="3000" dirty="0" smtClean="0"/>
              <a:t>Как можно одним мешком пшеницы, смоловши ее наполнить два мешка, которые столь же велики, как и мешок в котором находиться пшеница ?</a:t>
            </a:r>
          </a:p>
          <a:p>
            <a:pPr marL="0" indent="0" algn="ctr">
              <a:buNone/>
            </a:pP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897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4460" y="996287"/>
            <a:ext cx="5431809" cy="518067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4000" b="1" dirty="0" smtClean="0"/>
              <a:t>5 </a:t>
            </a:r>
            <a:r>
              <a:rPr lang="ru-RU" sz="4000" b="1" dirty="0" smtClean="0"/>
              <a:t>баллов –</a:t>
            </a:r>
          </a:p>
          <a:p>
            <a:pPr marL="0" indent="0"/>
            <a:r>
              <a:rPr lang="ru-RU" sz="4000" dirty="0" smtClean="0"/>
              <a:t> </a:t>
            </a:r>
            <a:r>
              <a:rPr lang="ru-RU" sz="3600" dirty="0" smtClean="0"/>
              <a:t>Чему равно произведение всех цифр?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694835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2573" y="641445"/>
            <a:ext cx="5431810" cy="55355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4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Найди закономерность</a:t>
            </a:r>
            <a:endParaRPr lang="ru-RU" sz="4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6860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 1балл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/>
          <a:lstStyle/>
          <a:p>
            <a:r>
              <a:rPr lang="ru-RU" sz="4000" dirty="0" smtClean="0"/>
              <a:t> </a:t>
            </a:r>
            <a:r>
              <a:rPr lang="ru-RU" sz="4000" dirty="0" smtClean="0"/>
              <a:t>Продолжи ряд чисел: 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ru-RU" sz="4000" dirty="0" smtClean="0"/>
              <a:t> 3</a:t>
            </a:r>
            <a:r>
              <a:rPr lang="ru-RU" sz="4000" dirty="0" smtClean="0"/>
              <a:t>, 7, 11, 15, 19, …</a:t>
            </a:r>
          </a:p>
          <a:p>
            <a:pPr lvl="0">
              <a:buNone/>
            </a:pPr>
            <a:r>
              <a:rPr lang="ru-RU" dirty="0" smtClean="0"/>
              <a:t>      Назовите 5 чисел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 2балла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/>
          <a:lstStyle/>
          <a:p>
            <a:pPr lvl="0"/>
            <a:r>
              <a:rPr lang="ru-RU" dirty="0" smtClean="0"/>
              <a:t> </a:t>
            </a:r>
            <a:r>
              <a:rPr lang="ru-RU" sz="4000" dirty="0" smtClean="0"/>
              <a:t>Найдите лишнее слово: метр, дециметр, килограмм, сантиметр, миллиметр</a:t>
            </a:r>
            <a:endParaRPr lang="ru-RU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 3балла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/>
          <a:lstStyle/>
          <a:p>
            <a:r>
              <a:rPr lang="ru-RU" sz="4000" dirty="0" smtClean="0"/>
              <a:t>Продолжи ряд чисел</a:t>
            </a:r>
            <a:r>
              <a:rPr lang="ru-RU" sz="4000" dirty="0" smtClean="0"/>
              <a:t>:  </a:t>
            </a:r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ru-RU" sz="4000" dirty="0" smtClean="0"/>
              <a:t>4, 5, 8, 9, 12, 13, …</a:t>
            </a:r>
          </a:p>
          <a:p>
            <a:pPr lvl="0">
              <a:buNone/>
            </a:pPr>
            <a:r>
              <a:rPr lang="ru-RU" dirty="0" smtClean="0"/>
              <a:t>        Назовите </a:t>
            </a:r>
            <a:r>
              <a:rPr lang="ru-RU" dirty="0" smtClean="0"/>
              <a:t>5 чисел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698" y="1296537"/>
            <a:ext cx="5036024" cy="4735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1. Имеются песочные часы на 3 и 7 минут. Надо опустить яйцо в кипящую воду на 4 минуты. Как это сделать?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569155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 4балла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 smtClean="0"/>
              <a:t>На озере росли лилии. Каждый день их число удваивалось, и на 20-й день заросло все озеро. На какой день заросла половина озера?</a:t>
            </a:r>
          </a:p>
          <a:p>
            <a:pPr lvl="0"/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780" y="679920"/>
            <a:ext cx="5907061" cy="105894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 5баллов </a:t>
            </a:r>
            <a:r>
              <a:rPr lang="ru-RU" sz="5400" b="1" dirty="0" smtClean="0"/>
              <a:t>–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3770" y="1840615"/>
            <a:ext cx="5922052" cy="288128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dirty="0" smtClean="0"/>
              <a:t>Корова -2, овца -2, свинья -3, собака -3, кошка -3, кукушка -4, петух -8, ослик - ?</a:t>
            </a:r>
          </a:p>
          <a:p>
            <a:pPr lvl="0"/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3677" y="1675311"/>
            <a:ext cx="4721272" cy="1641095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n w="95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8</a:t>
            </a:r>
            <a:r>
              <a:rPr lang="ru-RU" sz="5400" b="1" dirty="0" smtClean="0">
                <a:ln w="95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ru-RU" sz="5400" b="1" dirty="0">
                <a:ln w="9525">
                  <a:solidFill>
                    <a:srgbClr val="7030A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Смекалистый</a:t>
            </a:r>
          </a:p>
        </p:txBody>
      </p:sp>
    </p:spTree>
    <p:extLst>
      <p:ext uri="{BB962C8B-B14F-4D97-AF65-F5344CB8AC3E}">
        <p14:creationId xmlns:p14="http://schemas.microsoft.com/office/powerpoint/2010/main" xmlns="" val="3853127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3516" y="1501254"/>
            <a:ext cx="5377218" cy="46757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Употребляя цифру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smtClean="0"/>
              <a:t>по четыре раза, знаки действий и скобки, представьте все числа от </a:t>
            </a:r>
            <a:r>
              <a:rPr lang="ru-RU" sz="4400" b="1" dirty="0" smtClean="0"/>
              <a:t>1</a:t>
            </a:r>
            <a:r>
              <a:rPr lang="ru-RU" sz="4000" dirty="0" smtClean="0"/>
              <a:t> до </a:t>
            </a:r>
            <a:r>
              <a:rPr lang="ru-RU" sz="4400" b="1" dirty="0" smtClean="0"/>
              <a:t>10</a:t>
            </a:r>
            <a:r>
              <a:rPr lang="ru-RU" sz="4000" dirty="0" smtClean="0"/>
              <a:t> включительно.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094589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4334" y="668739"/>
            <a:ext cx="5390866" cy="58139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7 – 7 + 7 : 7 = 1</a:t>
            </a:r>
          </a:p>
          <a:p>
            <a:pPr marL="0" indent="0" algn="ctr">
              <a:buNone/>
            </a:pPr>
            <a:r>
              <a:rPr lang="ru-RU" dirty="0" smtClean="0"/>
              <a:t>7 : 7 + 7 : 7 = 2</a:t>
            </a:r>
          </a:p>
          <a:p>
            <a:pPr marL="0" indent="0" algn="ctr">
              <a:buNone/>
            </a:pPr>
            <a:r>
              <a:rPr lang="ru-RU" dirty="0" smtClean="0"/>
              <a:t>(7 + 7 + 7) : 7 = 3</a:t>
            </a:r>
          </a:p>
          <a:p>
            <a:pPr marL="0" indent="0" algn="ctr">
              <a:buNone/>
            </a:pPr>
            <a:r>
              <a:rPr lang="ru-RU" dirty="0" smtClean="0"/>
              <a:t>77 : 7 – 7 = 4</a:t>
            </a:r>
          </a:p>
          <a:p>
            <a:pPr marL="0" indent="0" algn="ctr">
              <a:buNone/>
            </a:pPr>
            <a:r>
              <a:rPr lang="ru-RU" dirty="0" smtClean="0"/>
              <a:t>7 – (7 + 7) : 7 = 5</a:t>
            </a:r>
          </a:p>
          <a:p>
            <a:pPr marL="0" indent="0" algn="ctr">
              <a:buNone/>
            </a:pPr>
            <a:r>
              <a:rPr lang="ru-RU" dirty="0" smtClean="0"/>
              <a:t>(7 * 7 – 7) :7 = 6</a:t>
            </a:r>
          </a:p>
          <a:p>
            <a:pPr marL="0" indent="0" algn="ctr">
              <a:buNone/>
            </a:pPr>
            <a:r>
              <a:rPr lang="ru-RU" dirty="0" smtClean="0"/>
              <a:t>(7 – 7 ) * 7 + 7 = 7</a:t>
            </a:r>
          </a:p>
          <a:p>
            <a:pPr marL="0" indent="0" algn="ctr">
              <a:buNone/>
            </a:pPr>
            <a:r>
              <a:rPr lang="ru-RU" dirty="0" smtClean="0"/>
              <a:t>(7 * 7 + 7) : 7 = 8</a:t>
            </a:r>
          </a:p>
          <a:p>
            <a:pPr marL="0" indent="0" algn="ctr">
              <a:buNone/>
            </a:pPr>
            <a:r>
              <a:rPr lang="ru-RU" dirty="0" smtClean="0"/>
              <a:t>(7 + 7) : 7 + 7 = 9</a:t>
            </a:r>
          </a:p>
          <a:p>
            <a:pPr marL="0" indent="0" algn="ctr">
              <a:buNone/>
            </a:pPr>
            <a:r>
              <a:rPr lang="ru-RU" dirty="0" smtClean="0"/>
              <a:t>(77 – 7) : 7 = 10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361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3789" y="634949"/>
            <a:ext cx="5742170" cy="99897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9. Решить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анаграмму: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3455" y="1690713"/>
            <a:ext cx="5517317" cy="423040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ОЕРГЯИТМЕ</a:t>
            </a:r>
            <a:endParaRPr lang="ru-RU" sz="4000" dirty="0" smtClean="0"/>
          </a:p>
          <a:p>
            <a:r>
              <a:rPr lang="ru-RU" sz="4000" dirty="0" smtClean="0"/>
              <a:t> ТПЬСЕНЕ</a:t>
            </a:r>
          </a:p>
          <a:p>
            <a:r>
              <a:rPr lang="ru-RU" sz="4000" dirty="0" smtClean="0"/>
              <a:t> РЕНИУАНВЕ</a:t>
            </a:r>
          </a:p>
          <a:p>
            <a:r>
              <a:rPr lang="ru-RU" sz="4000" dirty="0" smtClean="0"/>
              <a:t> АТЫСВО</a:t>
            </a:r>
          </a:p>
          <a:p>
            <a:r>
              <a:rPr lang="ru-RU" sz="4000" dirty="0" smtClean="0"/>
              <a:t> МОРАТЕЕ</a:t>
            </a:r>
          </a:p>
          <a:p>
            <a:r>
              <a:rPr lang="ru-RU" sz="4000" dirty="0" smtClean="0"/>
              <a:t> РУЛИГТЕНЬКО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3023424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8918" y="515029"/>
            <a:ext cx="6161894" cy="12688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93691" y="1810635"/>
            <a:ext cx="5396460" cy="33010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/>
              <a:t>Подведение итогов</a:t>
            </a:r>
            <a:endParaRPr lang="ru-RU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7289" y="928048"/>
            <a:ext cx="4926842" cy="47439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2. Отца одного гражданина зовут Николай Петрович, а сына этого гражданина зовут Алексей Владимирович. Как зовут гражданина?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237100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0811" y="1214651"/>
            <a:ext cx="5377219" cy="49623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3. Стоимость книги 25 рублей и еще половина книги. Сколько стоит книга?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596264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2573" y="900753"/>
            <a:ext cx="5459106" cy="523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4. У мальчика столько же сестер, сколько и братьев. А у его сестры в </a:t>
            </a:r>
            <a:r>
              <a:rPr lang="ru-RU" sz="4000" dirty="0"/>
              <a:t>д</a:t>
            </a:r>
            <a:r>
              <a:rPr lang="ru-RU" sz="4000" dirty="0" smtClean="0"/>
              <a:t>вое меньше сестер, чем братьев. Сколько в этой семье мальчиков и девочек?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142860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6220" y="1214651"/>
            <a:ext cx="5349923" cy="49623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5. Как записать число 28 при помощи пяти двоек пользуясь только сложением?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30169445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3516" y="1187355"/>
            <a:ext cx="5377218" cy="4989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6. Три курицы за три дня снесли 3 яйца. Сколько яиц снесут 12 кур за 12 дней если они будут нести такое же количество яиц за тот же промежуток времени?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57779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3128" y="1930105"/>
            <a:ext cx="6632586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Конкурс капитанов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и команд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833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</TotalTime>
  <Words>899</Words>
  <Application>Microsoft Office PowerPoint</Application>
  <PresentationFormat>Экран (4:3)</PresentationFormat>
  <Paragraphs>151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4. Кроссворд</vt:lpstr>
      <vt:lpstr>Слайд 12</vt:lpstr>
      <vt:lpstr>Слайд 13</vt:lpstr>
      <vt:lpstr>5. Математика в стихах</vt:lpstr>
      <vt:lpstr>1 балл – </vt:lpstr>
      <vt:lpstr> 2 балла – </vt:lpstr>
      <vt:lpstr> 3 балла – </vt:lpstr>
      <vt:lpstr> 4 балла – </vt:lpstr>
      <vt:lpstr> 5 баллов – </vt:lpstr>
      <vt:lpstr>6. Мысли логически</vt:lpstr>
      <vt:lpstr> 1 балл – </vt:lpstr>
      <vt:lpstr>2 балла –</vt:lpstr>
      <vt:lpstr>Слайд 23</vt:lpstr>
      <vt:lpstr>Слайд 24</vt:lpstr>
      <vt:lpstr>Слайд 25</vt:lpstr>
      <vt:lpstr>Слайд 26</vt:lpstr>
      <vt:lpstr> 1балл –</vt:lpstr>
      <vt:lpstr> 2балла –</vt:lpstr>
      <vt:lpstr> 3балла –</vt:lpstr>
      <vt:lpstr> 4балла –</vt:lpstr>
      <vt:lpstr> 5баллов –</vt:lpstr>
      <vt:lpstr>8. Смекалистый</vt:lpstr>
      <vt:lpstr>Слайд 33</vt:lpstr>
      <vt:lpstr>Слайд 34</vt:lpstr>
      <vt:lpstr> 9. Решить анаграмму: </vt:lpstr>
      <vt:lpstr>Слайд 36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Юлия</cp:lastModifiedBy>
  <cp:revision>64</cp:revision>
  <dcterms:created xsi:type="dcterms:W3CDTF">2016-11-11T17:48:15Z</dcterms:created>
  <dcterms:modified xsi:type="dcterms:W3CDTF">2024-02-04T18:07:12Z</dcterms:modified>
</cp:coreProperties>
</file>