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60" r:id="rId2"/>
    <p:sldId id="261" r:id="rId3"/>
    <p:sldId id="262" r:id="rId4"/>
    <p:sldId id="263" r:id="rId5"/>
    <p:sldId id="257" r:id="rId6"/>
    <p:sldId id="287" r:id="rId7"/>
    <p:sldId id="256" r:id="rId8"/>
    <p:sldId id="258" r:id="rId9"/>
    <p:sldId id="259" r:id="rId10"/>
    <p:sldId id="286" r:id="rId11"/>
    <p:sldId id="266" r:id="rId12"/>
    <p:sldId id="267" r:id="rId13"/>
    <p:sldId id="268" r:id="rId14"/>
    <p:sldId id="278" r:id="rId15"/>
    <p:sldId id="279" r:id="rId16"/>
    <p:sldId id="270" r:id="rId17"/>
    <p:sldId id="269" r:id="rId18"/>
    <p:sldId id="271" r:id="rId19"/>
    <p:sldId id="277" r:id="rId20"/>
    <p:sldId id="274" r:id="rId21"/>
    <p:sldId id="275" r:id="rId22"/>
    <p:sldId id="272" r:id="rId23"/>
    <p:sldId id="276" r:id="rId24"/>
    <p:sldId id="273" r:id="rId25"/>
    <p:sldId id="280" r:id="rId26"/>
    <p:sldId id="281" r:id="rId27"/>
    <p:sldId id="282" r:id="rId28"/>
    <p:sldId id="283" r:id="rId29"/>
    <p:sldId id="285" r:id="rId30"/>
    <p:sldId id="28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000" dirty="0"/>
          </a:p>
          <a:p>
            <a:pPr algn="ctr"/>
            <a:r>
              <a:rPr lang="ru-RU" sz="6000" dirty="0" smtClean="0"/>
              <a:t>«</a:t>
            </a:r>
            <a:r>
              <a:rPr lang="ru-RU" sz="6000" dirty="0" smtClean="0"/>
              <a:t>Смута в Российском государстве»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xmlns="" val="186021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C&amp;M\CMGE07_D\l01037i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95536" y="836712"/>
            <a:ext cx="4204764" cy="4680520"/>
          </a:xfrm>
          <a:prstGeom prst="rect">
            <a:avLst/>
          </a:prstGeom>
          <a:noFill/>
        </p:spPr>
      </p:pic>
      <p:sp>
        <p:nvSpPr>
          <p:cNvPr id="6" name="Заголовок 3"/>
          <p:cNvSpPr>
            <a:spLocks noGrp="1"/>
          </p:cNvSpPr>
          <p:nvPr>
            <p:ph idx="1"/>
          </p:nvPr>
        </p:nvSpPr>
        <p:spPr>
          <a:xfrm>
            <a:off x="4644008" y="620688"/>
            <a:ext cx="4042792" cy="5688037"/>
          </a:xfrm>
        </p:spPr>
        <p:txBody>
          <a:bodyPr>
            <a:normAutofit fontScale="70000" lnSpcReduction="20000"/>
          </a:bodyPr>
          <a:lstStyle/>
          <a:p>
            <a:pPr marL="274320" indent="-274320"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>
              <a:buNone/>
              <a:defRPr/>
            </a:pPr>
            <a:r>
              <a:rPr lang="ru-RU" sz="4600" dirty="0" smtClean="0"/>
              <a:t>1605-1606</a:t>
            </a:r>
            <a:endParaRPr lang="ru-RU" sz="4600" dirty="0" smtClean="0"/>
          </a:p>
          <a:p>
            <a:pPr marL="274320" indent="-274320"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>
              <a:buFont typeface="Wingdings 2"/>
              <a:buChar char=""/>
              <a:defRPr/>
            </a:pPr>
            <a:r>
              <a:rPr lang="ru-RU" dirty="0" smtClean="0"/>
              <a:t>Пожалование </a:t>
            </a:r>
            <a:r>
              <a:rPr lang="ru-RU" dirty="0" smtClean="0"/>
              <a:t>землями </a:t>
            </a:r>
            <a:r>
              <a:rPr lang="ru-RU" dirty="0" smtClean="0"/>
              <a:t>и </a:t>
            </a:r>
            <a:r>
              <a:rPr lang="ru-RU" dirty="0" smtClean="0"/>
              <a:t>деньгами служилых людей и польских наемников</a:t>
            </a:r>
          </a:p>
          <a:p>
            <a:pPr marL="274320" indent="-274320">
              <a:buFont typeface="Wingdings 2"/>
              <a:buChar char=""/>
              <a:defRPr/>
            </a:pPr>
            <a:r>
              <a:rPr lang="ru-RU" dirty="0" smtClean="0"/>
              <a:t>Возврат из ссылки бояр Романовых</a:t>
            </a:r>
          </a:p>
          <a:p>
            <a:pPr marL="274320" indent="-274320">
              <a:buFont typeface="Wingdings 2"/>
              <a:buChar char=""/>
              <a:defRPr/>
            </a:pPr>
            <a:r>
              <a:rPr lang="ru-RU" dirty="0" smtClean="0"/>
              <a:t>Осложнения с Польшей ( не выполнил обязательства)</a:t>
            </a:r>
          </a:p>
          <a:p>
            <a:pPr marL="274320" indent="-274320">
              <a:buFont typeface="Wingdings 2"/>
              <a:buChar char=""/>
              <a:defRPr/>
            </a:pPr>
            <a:r>
              <a:rPr lang="ru-RU" dirty="0" smtClean="0"/>
              <a:t>Освобождение от зависимости ряда категорий крестьян и холопов</a:t>
            </a:r>
          </a:p>
          <a:p>
            <a:pPr marL="274320" indent="-274320">
              <a:buFont typeface="Wingdings 2"/>
              <a:buChar char=""/>
              <a:defRPr/>
            </a:pPr>
            <a:r>
              <a:rPr lang="ru-RU" dirty="0" smtClean="0"/>
              <a:t>Противоречия с боярами во главе с В.Шуйским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1325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76056" cy="68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98544" y="4797152"/>
            <a:ext cx="3521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У</a:t>
            </a:r>
            <a:r>
              <a:rPr lang="ru-RU" sz="3600" b="1" dirty="0" smtClean="0">
                <a:solidFill>
                  <a:schemeClr val="bg1"/>
                </a:solidFill>
              </a:rPr>
              <a:t>бийство </a:t>
            </a:r>
            <a:r>
              <a:rPr lang="ru-RU" sz="3600" b="1" dirty="0">
                <a:solidFill>
                  <a:schemeClr val="bg1"/>
                </a:solidFill>
              </a:rPr>
              <a:t>сына Бориса Годунова</a:t>
            </a:r>
          </a:p>
        </p:txBody>
      </p:sp>
    </p:spTree>
    <p:extLst>
      <p:ext uri="{BB962C8B-B14F-4D97-AF65-F5344CB8AC3E}">
        <p14:creationId xmlns:p14="http://schemas.microsoft.com/office/powerpoint/2010/main" xmlns="" val="193517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3145"/>
            <a:ext cx="9144000" cy="6891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2002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68" y="-1"/>
            <a:ext cx="5271512" cy="692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52864" y="4321620"/>
            <a:ext cx="33843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Василий </a:t>
            </a:r>
            <a:r>
              <a:rPr lang="en-US" sz="4000" b="1" dirty="0">
                <a:solidFill>
                  <a:schemeClr val="bg1"/>
                </a:solidFill>
              </a:rPr>
              <a:t>IV </a:t>
            </a:r>
            <a:r>
              <a:rPr lang="ru-RU" sz="4000" b="1" dirty="0">
                <a:solidFill>
                  <a:schemeClr val="bg1"/>
                </a:solidFill>
              </a:rPr>
              <a:t>Шуйский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52120" y="5733256"/>
            <a:ext cx="31858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</a:rPr>
              <a:t>1606-1610</a:t>
            </a:r>
          </a:p>
        </p:txBody>
      </p:sp>
    </p:spTree>
    <p:extLst>
      <p:ext uri="{BB962C8B-B14F-4D97-AF65-F5344CB8AC3E}">
        <p14:creationId xmlns:p14="http://schemas.microsoft.com/office/powerpoint/2010/main" xmlns="" val="291578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00" y="0"/>
            <a:ext cx="9111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1841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" y="-22066"/>
            <a:ext cx="4445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1999" y="5589240"/>
            <a:ext cx="43924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Иван Исаевич Болотников</a:t>
            </a:r>
          </a:p>
        </p:txBody>
      </p:sp>
    </p:spTree>
    <p:extLst>
      <p:ext uri="{BB962C8B-B14F-4D97-AF65-F5344CB8AC3E}">
        <p14:creationId xmlns:p14="http://schemas.microsoft.com/office/powerpoint/2010/main" xmlns="" val="43551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08544" cy="489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5121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20072" cy="6912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64088" y="5877272"/>
            <a:ext cx="32303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Лжедмитрий </a:t>
            </a:r>
            <a:r>
              <a:rPr lang="en-US" sz="3200" b="1" dirty="0">
                <a:solidFill>
                  <a:schemeClr val="bg1"/>
                </a:solidFill>
              </a:rPr>
              <a:t>II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287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88" y="12967"/>
            <a:ext cx="9125312" cy="6131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6144036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Семибоярщина 1610—1612 </a:t>
            </a:r>
          </a:p>
        </p:txBody>
      </p:sp>
    </p:spTree>
    <p:extLst>
      <p:ext uri="{BB962C8B-B14F-4D97-AF65-F5344CB8AC3E}">
        <p14:creationId xmlns:p14="http://schemas.microsoft.com/office/powerpoint/2010/main" xmlns="" val="136188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848"/>
            <a:ext cx="9144000" cy="6843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5547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6681"/>
            <a:ext cx="9252520" cy="6984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0327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183"/>
            <a:ext cx="9144000" cy="700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478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68" y="0"/>
            <a:ext cx="913103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9409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7840" y="-45673"/>
            <a:ext cx="5544616" cy="6903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2044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704" y="0"/>
            <a:ext cx="9165704" cy="6971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7674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76" y="-29736"/>
            <a:ext cx="5694392" cy="6935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867400" y="5589240"/>
            <a:ext cx="31690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Минин и Пожарский</a:t>
            </a:r>
          </a:p>
        </p:txBody>
      </p:sp>
    </p:spTree>
    <p:extLst>
      <p:ext uri="{BB962C8B-B14F-4D97-AF65-F5344CB8AC3E}">
        <p14:creationId xmlns:p14="http://schemas.microsoft.com/office/powerpoint/2010/main" xmlns="" val="152871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13" y="0"/>
            <a:ext cx="454528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6016" y="6165304"/>
            <a:ext cx="4320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	</a:t>
            </a:r>
            <a:r>
              <a:rPr lang="ru-RU" sz="3200" b="1" dirty="0" smtClean="0">
                <a:solidFill>
                  <a:schemeClr val="bg1"/>
                </a:solidFill>
              </a:rPr>
              <a:t>1812—1818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390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8" y="9912"/>
            <a:ext cx="9142472" cy="684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2423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4" y="0"/>
            <a:ext cx="9139416" cy="685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2236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-1"/>
            <a:ext cx="7519352" cy="686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6051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0"/>
            <a:ext cx="4896544" cy="6892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044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9736"/>
            <a:ext cx="9144000" cy="6887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9697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04" y="25544"/>
            <a:ext cx="9082588" cy="6832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2990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4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8361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928" y="-31656"/>
            <a:ext cx="9177928" cy="688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8892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3" descr="lv2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688" y="214313"/>
            <a:ext cx="2057400" cy="2328862"/>
          </a:xfrm>
          <a:prstGeom prst="rect">
            <a:avLst/>
          </a:prstGeom>
          <a:noFill/>
          <a:ln w="76200" cmpd="tri">
            <a:solidFill>
              <a:srgbClr val="00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Line 48"/>
          <p:cNvSpPr>
            <a:spLocks noChangeShapeType="1"/>
          </p:cNvSpPr>
          <p:nvPr/>
        </p:nvSpPr>
        <p:spPr bwMode="auto">
          <a:xfrm flipH="1">
            <a:off x="1428750" y="2571750"/>
            <a:ext cx="1785938" cy="78105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" name="Line 49"/>
          <p:cNvSpPr>
            <a:spLocks noChangeShapeType="1"/>
          </p:cNvSpPr>
          <p:nvPr/>
        </p:nvSpPr>
        <p:spPr bwMode="auto">
          <a:xfrm>
            <a:off x="4357688" y="2714625"/>
            <a:ext cx="46037" cy="598488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Line 50"/>
          <p:cNvSpPr>
            <a:spLocks noChangeShapeType="1"/>
          </p:cNvSpPr>
          <p:nvPr/>
        </p:nvSpPr>
        <p:spPr bwMode="auto">
          <a:xfrm>
            <a:off x="5429250" y="2571750"/>
            <a:ext cx="2357438" cy="785813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6" name="Picture 36" descr="repin_5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29000"/>
            <a:ext cx="3055938" cy="2232025"/>
          </a:xfrm>
          <a:prstGeom prst="rect">
            <a:avLst/>
          </a:prstGeom>
          <a:noFill/>
          <a:ln w="57150" cmpd="thickThin">
            <a:solidFill>
              <a:srgbClr val="00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9" descr="ist-09-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938" y="3429000"/>
            <a:ext cx="1871662" cy="2303463"/>
          </a:xfrm>
          <a:prstGeom prst="rect">
            <a:avLst/>
          </a:prstGeom>
          <a:noFill/>
          <a:ln w="57150" cmpd="thickThin">
            <a:solidFill>
              <a:srgbClr val="00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4" descr="Св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325" y="3357563"/>
            <a:ext cx="1978025" cy="2447925"/>
          </a:xfrm>
          <a:prstGeom prst="rect">
            <a:avLst/>
          </a:prstGeom>
          <a:noFill/>
          <a:ln w="9525">
            <a:solidFill>
              <a:srgbClr val="00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Ð¤ÑÐ´Ð¾Ñ I ÐÐ¾Ð°Ð½Ð½Ð¾Ð²Ð¸Ñ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04048" cy="685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20072" y="5661248"/>
            <a:ext cx="3528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1584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smtClean="0">
                <a:solidFill>
                  <a:schemeClr val="bg1"/>
                </a:solidFill>
              </a:rPr>
              <a:t>-</a:t>
            </a:r>
            <a:r>
              <a:rPr lang="ru-RU" sz="4800" b="1" dirty="0" smtClean="0">
                <a:solidFill>
                  <a:schemeClr val="bg1"/>
                </a:solidFill>
              </a:rPr>
              <a:t>1598</a:t>
            </a:r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84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71736"/>
            <a:ext cx="87129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/>
              <a:t>Смута </a:t>
            </a:r>
            <a:r>
              <a:rPr lang="ru-RU" sz="3600" dirty="0">
                <a:solidFill>
                  <a:schemeClr val="bg1"/>
                </a:solidFill>
              </a:rPr>
              <a:t>— возмущение, восстание, мятеж, общее неповиновение, раздор между властью и народом.</a:t>
            </a:r>
          </a:p>
          <a:p>
            <a:r>
              <a:rPr lang="ru-RU" sz="3600" b="1" u="sng" dirty="0"/>
              <a:t>Смутное время </a:t>
            </a:r>
            <a:r>
              <a:rPr lang="ru-RU" sz="3600" dirty="0">
                <a:solidFill>
                  <a:schemeClr val="bg1"/>
                </a:solidFill>
              </a:rPr>
              <a:t>— эпоха социально-политического династического кризиса. Сопровождалась народными восстаниями, правлением самозванцев, разрушением государственной власти, польско-шведско-литовской интервенцией, разорением страны.</a:t>
            </a:r>
          </a:p>
        </p:txBody>
      </p:sp>
    </p:spTree>
    <p:extLst>
      <p:ext uri="{BB962C8B-B14F-4D97-AF65-F5344CB8AC3E}">
        <p14:creationId xmlns:p14="http://schemas.microsoft.com/office/powerpoint/2010/main" xmlns="" val="130432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80" y="7991"/>
            <a:ext cx="4969768" cy="694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92080" y="836712"/>
            <a:ext cx="3384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1598-1605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856357"/>
            <a:ext cx="34647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buFont typeface="Wingdings 2"/>
              <a:buChar char=""/>
              <a:defRPr/>
            </a:pPr>
            <a:endParaRPr lang="ru-RU" sz="2400" dirty="0" smtClean="0"/>
          </a:p>
          <a:p>
            <a:pPr marL="274320" indent="-274320">
              <a:buFont typeface="Wingdings 2"/>
              <a:buChar char=""/>
              <a:defRPr/>
            </a:pPr>
            <a:r>
              <a:rPr lang="ru-RU" sz="2400" dirty="0" smtClean="0"/>
              <a:t>Расправы </a:t>
            </a:r>
            <a:r>
              <a:rPr lang="ru-RU" sz="2400" dirty="0" smtClean="0"/>
              <a:t>с боярской оппозицией</a:t>
            </a:r>
          </a:p>
          <a:p>
            <a:pPr marL="274320" indent="-274320">
              <a:defRPr/>
            </a:pPr>
            <a:endParaRPr lang="ru-RU" sz="2400" dirty="0" smtClean="0"/>
          </a:p>
          <a:p>
            <a:pPr marL="274320" indent="-274320">
              <a:defRPr/>
            </a:pPr>
            <a:endParaRPr lang="ru-RU" sz="2400" dirty="0" smtClean="0"/>
          </a:p>
          <a:p>
            <a:pPr marL="274320" indent="-274320">
              <a:defRPr/>
            </a:pPr>
            <a:r>
              <a:rPr lang="ru-RU" sz="2400" dirty="0" smtClean="0"/>
              <a:t>ссылка </a:t>
            </a:r>
            <a:r>
              <a:rPr lang="ru-RU" sz="2400" dirty="0" smtClean="0"/>
              <a:t>бояр Романовых 1600 г.</a:t>
            </a:r>
          </a:p>
          <a:p>
            <a:pPr marL="274320" indent="-274320">
              <a:defRPr/>
            </a:pPr>
            <a:endParaRPr lang="ru-RU" sz="2400" dirty="0" smtClean="0"/>
          </a:p>
          <a:p>
            <a:pPr marL="274320" indent="-274320">
              <a:buFont typeface="Wingdings 2"/>
              <a:buChar char=""/>
              <a:defRPr/>
            </a:pPr>
            <a:r>
              <a:rPr lang="ru-RU" sz="2400" dirty="0" smtClean="0"/>
              <a:t>Частичное разрешение крестьянских переходов.</a:t>
            </a:r>
          </a:p>
          <a:p>
            <a:pPr marL="274320" indent="-274320">
              <a:buFont typeface="Wingdings 2"/>
              <a:buChar char=""/>
              <a:defRPr/>
            </a:pPr>
            <a:r>
              <a:rPr lang="ru-RU" sz="2400" dirty="0" smtClean="0"/>
              <a:t>Раздача хлеба из царских </a:t>
            </a:r>
            <a:r>
              <a:rPr lang="ru-RU" sz="2400" dirty="0" smtClean="0"/>
              <a:t>амбаров.</a:t>
            </a:r>
            <a:endParaRPr lang="ru-RU" sz="24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6228184" y="2492896"/>
            <a:ext cx="428625" cy="428625"/>
          </a:xfrm>
          <a:prstGeom prst="downArrow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279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769</TotalTime>
  <Words>129</Words>
  <Application>Microsoft Office PowerPoint</Application>
  <PresentationFormat>Экран (4:3)</PresentationFormat>
  <Paragraphs>30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Яркая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User</cp:lastModifiedBy>
  <cp:revision>44</cp:revision>
  <dcterms:created xsi:type="dcterms:W3CDTF">2019-03-02T19:02:03Z</dcterms:created>
  <dcterms:modified xsi:type="dcterms:W3CDTF">2019-03-05T23:38:00Z</dcterms:modified>
</cp:coreProperties>
</file>